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DM Sans Medium"/>
      <p:regular r:id="rId12"/>
      <p:bold r:id="rId13"/>
      <p:italic r:id="rId14"/>
      <p:boldItalic r:id="rId15"/>
    </p:embeddedFont>
    <p:embeddedFont>
      <p:font typeface="Merriweather"/>
      <p:regular r:id="rId16"/>
      <p:bold r:id="rId17"/>
      <p:italic r:id="rId18"/>
      <p:boldItalic r:id="rId19"/>
    </p:embeddedFont>
    <p:embeddedFont>
      <p:font typeface="DM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regular.fntdata"/><Relationship Id="rId22" Type="http://schemas.openxmlformats.org/officeDocument/2006/relationships/font" Target="fonts/DMSans-italic.fntdata"/><Relationship Id="rId21" Type="http://schemas.openxmlformats.org/officeDocument/2006/relationships/font" Target="fonts/DMSans-bold.fntdata"/><Relationship Id="rId23" Type="http://schemas.openxmlformats.org/officeDocument/2006/relationships/font" Target="fonts/DM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DMSansMedium-bold.fntdata"/><Relationship Id="rId12" Type="http://schemas.openxmlformats.org/officeDocument/2006/relationships/font" Target="fonts/DMSansMedium-regular.fntdata"/><Relationship Id="rId15" Type="http://schemas.openxmlformats.org/officeDocument/2006/relationships/font" Target="fonts/DMSansMedium-boldItalic.fntdata"/><Relationship Id="rId14" Type="http://schemas.openxmlformats.org/officeDocument/2006/relationships/font" Target="fonts/DMSansMedium-italic.fntdata"/><Relationship Id="rId17" Type="http://schemas.openxmlformats.org/officeDocument/2006/relationships/font" Target="fonts/Merriweather-bold.fntdata"/><Relationship Id="rId16" Type="http://schemas.openxmlformats.org/officeDocument/2006/relationships/font" Target="fonts/Merriweather-regular.fntdata"/><Relationship Id="rId19" Type="http://schemas.openxmlformats.org/officeDocument/2006/relationships/font" Target="fonts/Merriweather-boldItalic.fntdata"/><Relationship Id="rId18" Type="http://schemas.openxmlformats.org/officeDocument/2006/relationships/font" Target="fonts/Merriweather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50bf533a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50bf533a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50bf533ac_3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50bf533ac_3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50bf533ac_3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050bf533ac_3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50bf533ac_3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50bf533ac_3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50bf533ac_3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50bf533ac_3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50bf533ac_3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050bf533ac_3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3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4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4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4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" name="Google Shape;143;p24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7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1" name="Google Shape;161;p27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8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8" name="Google Shape;168;p28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77" name="Google Shape;177;p29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4" name="Google Shape;194;p30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0" name="Google Shape;200;p30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5" name="Google Shape;205;p30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8" name="Google Shape;208;p30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Divvy Bike Ride Time Analysis</a:t>
            </a:r>
            <a:endParaRPr/>
          </a:p>
        </p:txBody>
      </p:sp>
      <p:sp>
        <p:nvSpPr>
          <p:cNvPr id="218" name="Google Shape;218;p32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Joe Margolis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14994" l="0" r="0" t="0"/>
          <a:stretch/>
        </p:blipFill>
        <p:spPr>
          <a:xfrm>
            <a:off x="4959925" y="2405275"/>
            <a:ext cx="3986698" cy="2541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516437" y="19644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Context and Data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516425" y="1018550"/>
            <a:ext cx="7956000" cy="3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In a recent initiative to improve Chicago as a “bike friendly” city, massive expansion has </a:t>
            </a: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occurred</a:t>
            </a: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in Chicago’s Divvy Bikes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From 2019-2024, Bike rentals increased 70% and membership quadrupled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Data pulled from Kaggle dataset, including logs of over 4 million rides from 2024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Goal: To predict ride times based on user factors at the time of rental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○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Input Data: [start longitude, start latitude, member status, bike type, time of day, weekend flag, season]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○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Target Data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■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Regression: Trip Duration (minutes)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■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Classification: Trip Category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Commuter: &lt;= 20 minutes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Extended Commuter: &lt;= 45 minutes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Recreational: &gt; 45 minutes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4"/>
          <p:cNvSpPr txBox="1"/>
          <p:nvPr>
            <p:ph type="title"/>
          </p:nvPr>
        </p:nvSpPr>
        <p:spPr>
          <a:xfrm>
            <a:off x="197375" y="196725"/>
            <a:ext cx="3151800" cy="11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197375" y="1591350"/>
            <a:ext cx="3151800" cy="29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6 models in total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Linear Regression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Ridge Regression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Lasso Regression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Linear kernel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Quadratic Kernel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35" name="Google Shape;235;p34" title="Screenshot 2025-05-08 at 1.32.49 PM.png"/>
          <p:cNvPicPr preferRelativeResize="0"/>
          <p:nvPr/>
        </p:nvPicPr>
        <p:blipFill rotWithShape="1">
          <a:blip r:embed="rId3">
            <a:alphaModFix/>
          </a:blip>
          <a:srcRect b="0" l="0" r="0" t="3306"/>
          <a:stretch/>
        </p:blipFill>
        <p:spPr>
          <a:xfrm>
            <a:off x="4736200" y="770425"/>
            <a:ext cx="4053324" cy="15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 title="Screenshot 2025-05-08 at 1.39.2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200" y="2571749"/>
            <a:ext cx="4053326" cy="14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5"/>
          <p:cNvSpPr txBox="1"/>
          <p:nvPr>
            <p:ph type="title"/>
          </p:nvPr>
        </p:nvSpPr>
        <p:spPr>
          <a:xfrm>
            <a:off x="197375" y="632625"/>
            <a:ext cx="3151800" cy="11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Poly2+Ridge Feature Importance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197375" y="2226600"/>
            <a:ext cx="3411900" cy="29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Predictions heavily driven by location</a:t>
            </a:r>
            <a:endParaRPr sz="1600">
              <a:solidFill>
                <a:schemeClr val="accent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Longitude positive correlation points towards longer rides as you move east</a:t>
            </a:r>
            <a:endParaRPr sz="1600">
              <a:solidFill>
                <a:schemeClr val="accent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Also being a member or not</a:t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4" name="Google Shape;244;p35" title="Poly-Ridge2Fea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225" y="497000"/>
            <a:ext cx="5234504" cy="435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197375" y="0"/>
            <a:ext cx="8588100" cy="8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Classification Feature Importance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51" name="Google Shape;251;p36" title="commuterFea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2931925"/>
            <a:ext cx="3035425" cy="201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 title="extendedCommuterFea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250" y="2931076"/>
            <a:ext cx="3035475" cy="20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 title="RecreationalFeat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525" y="2931075"/>
            <a:ext cx="3035425" cy="20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197375" y="1046125"/>
            <a:ext cx="85881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Modeled with Multinomial Logistic Classifier and Multinomial Support Vector Machine</a:t>
            </a:r>
            <a:endParaRPr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SVM outperformed Logistic</a:t>
            </a:r>
            <a:endParaRPr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Issues with class imbalance resulted in decent accuracy (68%), but worse F1 score (60%)</a:t>
            </a:r>
            <a:endParaRPr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M Sans"/>
              <a:buChar char="○"/>
            </a:pPr>
            <a:r>
              <a:rPr lang="en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Precision: 0.68</a:t>
            </a:r>
            <a:endParaRPr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M Sans"/>
              <a:buChar char="○"/>
            </a:pPr>
            <a:r>
              <a:rPr lang="en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Recall: 0.55</a:t>
            </a:r>
            <a:endParaRPr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7"/>
          <p:cNvSpPr txBox="1"/>
          <p:nvPr/>
        </p:nvSpPr>
        <p:spPr>
          <a:xfrm>
            <a:off x="516437" y="19644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Takeaways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516425" y="1018550"/>
            <a:ext cx="7956000" cy="3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No models produced are very efficient for making actual predictions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○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Outliers hurt regression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■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Attempt on other models with more robustness to outliers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○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Class imbalance hurt classification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■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Fine tune with different groupings and more balancing methods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Regression model pointed towards heavy influence of location on ride times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○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Particularly east in the city (Lakefront trail)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Classification affected heavily by membership status and bike type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○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 member user likely uses Divvy for day to day commutes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Char char="○"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Electric bikes are better for quick commutes from cost and speed standpoint. Also no one wants to show up at work sweaty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